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57" r:id="rId6"/>
    <p:sldId id="263" r:id="rId7"/>
    <p:sldId id="259" r:id="rId8"/>
    <p:sldId id="260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1CpnKxev5g?start=85&amp;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CB1CA-C515-42B3-8577-805DE5278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LP 12 : </a:t>
            </a:r>
            <a:r>
              <a:rPr lang="en-US" dirty="0" err="1"/>
              <a:t>Traitement</a:t>
            </a:r>
            <a:r>
              <a:rPr lang="en-US" dirty="0"/>
              <a:t> du signal. ETUDE SPECTRALE.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1B1CA9-12D1-411F-AD83-C721A56D9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Présenté</a:t>
            </a:r>
            <a:r>
              <a:rPr lang="en-US" dirty="0"/>
              <a:t> par : Raphael Aeschlimann</a:t>
            </a:r>
          </a:p>
        </p:txBody>
      </p:sp>
    </p:spTree>
    <p:extLst>
      <p:ext uri="{BB962C8B-B14F-4D97-AF65-F5344CB8AC3E}">
        <p14:creationId xmlns:p14="http://schemas.microsoft.com/office/powerpoint/2010/main" val="2479408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FE48-38BF-496F-A7F6-D1527822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</a:t>
            </a:r>
            <a:r>
              <a:rPr lang="en-US" dirty="0" err="1"/>
              <a:t>spéctrale</a:t>
            </a:r>
            <a:r>
              <a:rPr lang="en-US" dirty="0"/>
              <a:t> d’un signal </a:t>
            </a:r>
            <a:r>
              <a:rPr lang="en-US" dirty="0" err="1"/>
              <a:t>périodique</a:t>
            </a:r>
            <a:endParaRPr lang="en-US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5B2656E-9378-49F7-9FF3-C6EA6050D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24685"/>
            <a:ext cx="4561840" cy="456184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1AF0A6D-FB36-4C79-B6DC-388849EDA05D}"/>
                  </a:ext>
                </a:extLst>
              </p:cNvPr>
              <p:cNvSpPr txBox="1"/>
              <p:nvPr/>
            </p:nvSpPr>
            <p:spPr>
              <a:xfrm>
                <a:off x="5365463" y="3179042"/>
                <a:ext cx="6826537" cy="10265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1AF0A6D-FB36-4C79-B6DC-388849EDA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463" y="3179042"/>
                <a:ext cx="6826537" cy="1026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49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</a:t>
            </a:r>
            <a:r>
              <a:rPr lang="en-US" dirty="0" err="1"/>
              <a:t>spectrale</a:t>
            </a:r>
            <a:r>
              <a:rPr lang="en-US" dirty="0"/>
              <a:t> d’un signal </a:t>
            </a:r>
            <a:r>
              <a:rPr lang="en-US" dirty="0" err="1"/>
              <a:t>periodique</a:t>
            </a:r>
            <a:endParaRPr lang="en-US" dirty="0"/>
          </a:p>
        </p:txBody>
      </p:sp>
      <p:pic>
        <p:nvPicPr>
          <p:cNvPr id="5" name="Espace réservé du contenu 4" descr="Une image contenant photo, vieux, horloge, assis&#10;&#10;Description générée automatiquement">
            <a:extLst>
              <a:ext uri="{FF2B5EF4-FFF2-40B4-BE49-F238E27FC236}">
                <a16:creationId xmlns:a16="http://schemas.microsoft.com/office/drawing/2014/main" id="{5B96088C-230F-481B-812D-2BA1FD218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08" y="3692518"/>
            <a:ext cx="11029950" cy="318453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FB1CA3D-E033-4424-8BF5-17C95E07098B}"/>
                  </a:ext>
                </a:extLst>
              </p:cNvPr>
              <p:cNvSpPr txBox="1"/>
              <p:nvPr/>
            </p:nvSpPr>
            <p:spPr>
              <a:xfrm>
                <a:off x="2683188" y="2159985"/>
                <a:ext cx="7202613" cy="1088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sup>
                          </m:s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FB1CA3D-E033-4424-8BF5-17C95E070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88" y="2159985"/>
                <a:ext cx="7202613" cy="1088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5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129F9-6DDB-4C3B-9960-8A364AD4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Filtrage</a:t>
            </a:r>
            <a:r>
              <a:rPr lang="en-US" dirty="0"/>
              <a:t> spatial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22E31652-2D6B-4CCD-A959-F06ACABD9A91}"/>
                  </a:ext>
                </a:extLst>
              </p:cNvPr>
              <p:cNvSpPr txBox="1"/>
              <p:nvPr/>
            </p:nvSpPr>
            <p:spPr>
              <a:xfrm>
                <a:off x="1884520" y="5496960"/>
                <a:ext cx="8816837" cy="1165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nary>
                        <m:naryPr>
                          <m:chr m:val="∬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22E31652-2D6B-4CCD-A959-F06ACABD9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520" y="5496960"/>
                <a:ext cx="8816837" cy="1165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DA31C6F-B3A0-4394-863E-85EB913203D5}"/>
                  </a:ext>
                </a:extLst>
              </p:cNvPr>
              <p:cNvSpPr txBox="1"/>
              <p:nvPr/>
            </p:nvSpPr>
            <p:spPr>
              <a:xfrm>
                <a:off x="2612703" y="5075474"/>
                <a:ext cx="1041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DA31C6F-B3A0-4394-863E-85EB91320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703" y="5075474"/>
                <a:ext cx="1041374" cy="276999"/>
              </a:xfrm>
              <a:prstGeom prst="rect">
                <a:avLst/>
              </a:prstGeom>
              <a:blipFill>
                <a:blip r:embed="rId3"/>
                <a:stretch>
                  <a:fillRect l="-7059" t="-2222" r="-235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2E911283-91EC-4A8F-83D1-BA627A9D34C5}"/>
                  </a:ext>
                </a:extLst>
              </p:cNvPr>
              <p:cNvSpPr txBox="1"/>
              <p:nvPr/>
            </p:nvSpPr>
            <p:spPr>
              <a:xfrm>
                <a:off x="4162997" y="5075474"/>
                <a:ext cx="11749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2E911283-91EC-4A8F-83D1-BA627A9D3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997" y="5075474"/>
                <a:ext cx="1174937" cy="276999"/>
              </a:xfrm>
              <a:prstGeom prst="rect">
                <a:avLst/>
              </a:prstGeom>
              <a:blipFill>
                <a:blip r:embed="rId4"/>
                <a:stretch>
                  <a:fillRect l="-6218" t="-2222" r="-155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F31106C-195F-4DFF-8B70-71BB13047991}"/>
                  </a:ext>
                </a:extLst>
              </p:cNvPr>
              <p:cNvSpPr txBox="1"/>
              <p:nvPr/>
            </p:nvSpPr>
            <p:spPr>
              <a:xfrm>
                <a:off x="7013825" y="5125101"/>
                <a:ext cx="11749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F31106C-195F-4DFF-8B70-71BB13047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825" y="5125101"/>
                <a:ext cx="1174937" cy="276999"/>
              </a:xfrm>
              <a:prstGeom prst="rect">
                <a:avLst/>
              </a:prstGeom>
              <a:blipFill>
                <a:blip r:embed="rId5"/>
                <a:stretch>
                  <a:fillRect l="-6250" t="-2222" r="-208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000B9D8E-6730-491E-B111-CAB670F3E4EA}"/>
              </a:ext>
            </a:extLst>
          </p:cNvPr>
          <p:cNvGrpSpPr/>
          <p:nvPr/>
        </p:nvGrpSpPr>
        <p:grpSpPr>
          <a:xfrm>
            <a:off x="918498" y="1766567"/>
            <a:ext cx="9475048" cy="3481027"/>
            <a:chOff x="918498" y="1571830"/>
            <a:chExt cx="9475048" cy="3481027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D6201EF-D899-4F9B-A9A9-0355ACAF4D5E}"/>
                </a:ext>
              </a:extLst>
            </p:cNvPr>
            <p:cNvGrpSpPr/>
            <p:nvPr/>
          </p:nvGrpSpPr>
          <p:grpSpPr>
            <a:xfrm>
              <a:off x="918498" y="1571830"/>
              <a:ext cx="9475048" cy="3481027"/>
              <a:chOff x="918498" y="1711647"/>
              <a:chExt cx="9475048" cy="3481027"/>
            </a:xfrm>
          </p:grpSpPr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743202A1-16C1-475C-B02F-EFE3E1664E4F}"/>
                  </a:ext>
                </a:extLst>
              </p:cNvPr>
              <p:cNvSpPr txBox="1"/>
              <p:nvPr/>
            </p:nvSpPr>
            <p:spPr>
              <a:xfrm>
                <a:off x="7891496" y="1715955"/>
                <a:ext cx="876908" cy="551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plan de</a:t>
                </a:r>
              </a:p>
              <a:p>
                <a:pPr algn="ctr"/>
                <a:r>
                  <a:rPr lang="en-US" dirty="0"/>
                  <a:t>Fourier</a:t>
                </a:r>
              </a:p>
            </p:txBody>
          </p:sp>
          <p:grpSp>
            <p:nvGrpSpPr>
              <p:cNvPr id="113" name="Groupe 112">
                <a:extLst>
                  <a:ext uri="{FF2B5EF4-FFF2-40B4-BE49-F238E27FC236}">
                    <a16:creationId xmlns:a16="http://schemas.microsoft.com/office/drawing/2014/main" id="{C84B8508-0350-4FC2-A9FE-385E817BC5FB}"/>
                  </a:ext>
                </a:extLst>
              </p:cNvPr>
              <p:cNvGrpSpPr/>
              <p:nvPr/>
            </p:nvGrpSpPr>
            <p:grpSpPr>
              <a:xfrm>
                <a:off x="918498" y="1711647"/>
                <a:ext cx="9475048" cy="3481027"/>
                <a:chOff x="-229448" y="1750633"/>
                <a:chExt cx="9475048" cy="4076207"/>
              </a:xfrm>
            </p:grpSpPr>
            <p:cxnSp>
              <p:nvCxnSpPr>
                <p:cNvPr id="107" name="Connecteur droit 106">
                  <a:extLst>
                    <a:ext uri="{FF2B5EF4-FFF2-40B4-BE49-F238E27FC236}">
                      <a16:creationId xmlns:a16="http://schemas.microsoft.com/office/drawing/2014/main" id="{BEC239D7-C76B-4F4F-8BED-CD99528C9F0A}"/>
                    </a:ext>
                  </a:extLst>
                </p:cNvPr>
                <p:cNvCxnSpPr/>
                <p:nvPr/>
              </p:nvCxnSpPr>
              <p:spPr>
                <a:xfrm>
                  <a:off x="7189319" y="2423240"/>
                  <a:ext cx="0" cy="3403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Connecteur droit avec flèche 7">
                  <a:extLst>
                    <a:ext uri="{FF2B5EF4-FFF2-40B4-BE49-F238E27FC236}">
                      <a16:creationId xmlns:a16="http://schemas.microsoft.com/office/drawing/2014/main" id="{BA5AB831-B540-44D2-BB40-A4424BCAA3DE}"/>
                    </a:ext>
                  </a:extLst>
                </p:cNvPr>
                <p:cNvCxnSpPr/>
                <p:nvPr/>
              </p:nvCxnSpPr>
              <p:spPr>
                <a:xfrm>
                  <a:off x="2023533" y="2540000"/>
                  <a:ext cx="0" cy="31496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necteur droit avec flèche 9">
                  <a:extLst>
                    <a:ext uri="{FF2B5EF4-FFF2-40B4-BE49-F238E27FC236}">
                      <a16:creationId xmlns:a16="http://schemas.microsoft.com/office/drawing/2014/main" id="{86E0D5F5-A277-40CF-906A-BCA888FD44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9800" y="4093851"/>
                  <a:ext cx="8305800" cy="1248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avec flèche 12">
                  <a:extLst>
                    <a:ext uri="{FF2B5EF4-FFF2-40B4-BE49-F238E27FC236}">
                      <a16:creationId xmlns:a16="http://schemas.microsoft.com/office/drawing/2014/main" id="{0D207EE1-A6AD-41E1-8E4F-45FA720914CB}"/>
                    </a:ext>
                  </a:extLst>
                </p:cNvPr>
                <p:cNvCxnSpPr/>
                <p:nvPr/>
              </p:nvCxnSpPr>
              <p:spPr>
                <a:xfrm>
                  <a:off x="3564467" y="2540000"/>
                  <a:ext cx="0" cy="31496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>
                  <a:extLst>
                    <a:ext uri="{FF2B5EF4-FFF2-40B4-BE49-F238E27FC236}">
                      <a16:creationId xmlns:a16="http://schemas.microsoft.com/office/drawing/2014/main" id="{BD52B0DD-6753-41BE-AA2E-FD16A5E07C5C}"/>
                    </a:ext>
                  </a:extLst>
                </p:cNvPr>
                <p:cNvCxnSpPr/>
                <p:nvPr/>
              </p:nvCxnSpPr>
              <p:spPr>
                <a:xfrm>
                  <a:off x="4986867" y="2404533"/>
                  <a:ext cx="0" cy="3403600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" name="Groupe 20">
                  <a:extLst>
                    <a:ext uri="{FF2B5EF4-FFF2-40B4-BE49-F238E27FC236}">
                      <a16:creationId xmlns:a16="http://schemas.microsoft.com/office/drawing/2014/main" id="{DF8E6718-E6F7-49CC-9286-CE527A6586EC}"/>
                    </a:ext>
                  </a:extLst>
                </p:cNvPr>
                <p:cNvGrpSpPr/>
                <p:nvPr/>
              </p:nvGrpSpPr>
              <p:grpSpPr>
                <a:xfrm>
                  <a:off x="2454271" y="2540000"/>
                  <a:ext cx="0" cy="3124199"/>
                  <a:chOff x="2836333" y="2540000"/>
                  <a:chExt cx="0" cy="3124199"/>
                </a:xfrm>
              </p:grpSpPr>
              <p:cxnSp>
                <p:nvCxnSpPr>
                  <p:cNvPr id="16" name="Connecteur droit 15">
                    <a:extLst>
                      <a:ext uri="{FF2B5EF4-FFF2-40B4-BE49-F238E27FC236}">
                        <a16:creationId xmlns:a16="http://schemas.microsoft.com/office/drawing/2014/main" id="{892E4A13-D8EF-49D0-A1BA-191E01D68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6333" y="4199465"/>
                    <a:ext cx="0" cy="1464734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necteur droit 16">
                    <a:extLst>
                      <a:ext uri="{FF2B5EF4-FFF2-40B4-BE49-F238E27FC236}">
                        <a16:creationId xmlns:a16="http://schemas.microsoft.com/office/drawing/2014/main" id="{6BD5D3A9-592E-4EC2-B869-5989B68D33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6333" y="2540000"/>
                    <a:ext cx="0" cy="14901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e 29">
                  <a:extLst>
                    <a:ext uri="{FF2B5EF4-FFF2-40B4-BE49-F238E27FC236}">
                      <a16:creationId xmlns:a16="http://schemas.microsoft.com/office/drawing/2014/main" id="{B4456647-5282-47D7-B692-68F10557A03A}"/>
                    </a:ext>
                  </a:extLst>
                </p:cNvPr>
                <p:cNvGrpSpPr/>
                <p:nvPr/>
              </p:nvGrpSpPr>
              <p:grpSpPr>
                <a:xfrm>
                  <a:off x="1" y="3744743"/>
                  <a:ext cx="2006578" cy="726"/>
                  <a:chOff x="694267" y="2029395"/>
                  <a:chExt cx="3699933" cy="726"/>
                </a:xfrm>
              </p:grpSpPr>
              <p:cxnSp>
                <p:nvCxnSpPr>
                  <p:cNvPr id="23" name="Connecteur droit 22">
                    <a:extLst>
                      <a:ext uri="{FF2B5EF4-FFF2-40B4-BE49-F238E27FC236}">
                        <a16:creationId xmlns:a16="http://schemas.microsoft.com/office/drawing/2014/main" id="{75B7A641-94BC-45B9-BD31-195A7077FD1B}"/>
                      </a:ext>
                    </a:extLst>
                  </p:cNvPr>
                  <p:cNvCxnSpPr/>
                  <p:nvPr/>
                </p:nvCxnSpPr>
                <p:spPr>
                  <a:xfrm>
                    <a:off x="694267" y="2029395"/>
                    <a:ext cx="3699933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Connecteur droit avec flèche 27">
                    <a:extLst>
                      <a:ext uri="{FF2B5EF4-FFF2-40B4-BE49-F238E27FC236}">
                        <a16:creationId xmlns:a16="http://schemas.microsoft.com/office/drawing/2014/main" id="{8C1E17AA-D441-429F-9762-21CA81E304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61733" y="2030115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Connecteur droit avec flèche 28">
                    <a:extLst>
                      <a:ext uri="{FF2B5EF4-FFF2-40B4-BE49-F238E27FC236}">
                        <a16:creationId xmlns:a16="http://schemas.microsoft.com/office/drawing/2014/main" id="{7713013A-CF95-42C7-AC28-E2211AFAC7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6065" y="2030121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e 30">
                  <a:extLst>
                    <a:ext uri="{FF2B5EF4-FFF2-40B4-BE49-F238E27FC236}">
                      <a16:creationId xmlns:a16="http://schemas.microsoft.com/office/drawing/2014/main" id="{7A299227-D28D-4173-985B-B7123007B6F8}"/>
                    </a:ext>
                  </a:extLst>
                </p:cNvPr>
                <p:cNvGrpSpPr/>
                <p:nvPr/>
              </p:nvGrpSpPr>
              <p:grpSpPr>
                <a:xfrm>
                  <a:off x="6887" y="4482089"/>
                  <a:ext cx="2006579" cy="727"/>
                  <a:chOff x="694267" y="2292117"/>
                  <a:chExt cx="3699933" cy="727"/>
                </a:xfrm>
              </p:grpSpPr>
              <p:cxnSp>
                <p:nvCxnSpPr>
                  <p:cNvPr id="32" name="Connecteur droit 31">
                    <a:extLst>
                      <a:ext uri="{FF2B5EF4-FFF2-40B4-BE49-F238E27FC236}">
                        <a16:creationId xmlns:a16="http://schemas.microsoft.com/office/drawing/2014/main" id="{14F0828C-4998-4075-8750-E9C9FD63AD86}"/>
                      </a:ext>
                    </a:extLst>
                  </p:cNvPr>
                  <p:cNvCxnSpPr/>
                  <p:nvPr/>
                </p:nvCxnSpPr>
                <p:spPr>
                  <a:xfrm>
                    <a:off x="694267" y="2292117"/>
                    <a:ext cx="3699933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Connecteur droit avec flèche 34">
                    <a:extLst>
                      <a:ext uri="{FF2B5EF4-FFF2-40B4-BE49-F238E27FC236}">
                        <a16:creationId xmlns:a16="http://schemas.microsoft.com/office/drawing/2014/main" id="{CCAF7569-1D65-406F-BF7F-9EEB6EBD46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61734" y="2292844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cteur droit avec flèche 35">
                    <a:extLst>
                      <a:ext uri="{FF2B5EF4-FFF2-40B4-BE49-F238E27FC236}">
                        <a16:creationId xmlns:a16="http://schemas.microsoft.com/office/drawing/2014/main" id="{0773E503-0470-4221-9ED1-3B2308A40D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6066" y="2292842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id="{DB27381C-AAF0-4877-AA0E-B21B5E4674D8}"/>
                    </a:ext>
                  </a:extLst>
                </p:cNvPr>
                <p:cNvGrpSpPr/>
                <p:nvPr/>
              </p:nvGrpSpPr>
              <p:grpSpPr>
                <a:xfrm rot="1655052" flipV="1">
                  <a:off x="1919710" y="4220392"/>
                  <a:ext cx="1744893" cy="1020"/>
                  <a:chOff x="643784" y="2212354"/>
                  <a:chExt cx="3699933" cy="1020"/>
                </a:xfrm>
              </p:grpSpPr>
              <p:cxnSp>
                <p:nvCxnSpPr>
                  <p:cNvPr id="38" name="Connecteur droit 37">
                    <a:extLst>
                      <a:ext uri="{FF2B5EF4-FFF2-40B4-BE49-F238E27FC236}">
                        <a16:creationId xmlns:a16="http://schemas.microsoft.com/office/drawing/2014/main" id="{F98393F9-AC0B-4047-97A8-87567DF3FB81}"/>
                      </a:ext>
                    </a:extLst>
                  </p:cNvPr>
                  <p:cNvCxnSpPr/>
                  <p:nvPr/>
                </p:nvCxnSpPr>
                <p:spPr>
                  <a:xfrm>
                    <a:off x="643784" y="2212354"/>
                    <a:ext cx="3699933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Connecteur droit avec flèche 38">
                    <a:extLst>
                      <a:ext uri="{FF2B5EF4-FFF2-40B4-BE49-F238E27FC236}">
                        <a16:creationId xmlns:a16="http://schemas.microsoft.com/office/drawing/2014/main" id="{5E0E5EA7-104C-42E4-BA09-4D0272D101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8491" y="2213374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Connecteur droit avec flèche 39">
                    <a:extLst>
                      <a:ext uri="{FF2B5EF4-FFF2-40B4-BE49-F238E27FC236}">
                        <a16:creationId xmlns:a16="http://schemas.microsoft.com/office/drawing/2014/main" id="{05C8F9A1-DCDB-4D5A-B4B2-F2CE2BF8D6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2095" y="2213374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Connecteur droit avec flèche 40">
                    <a:extLst>
                      <a:ext uri="{FF2B5EF4-FFF2-40B4-BE49-F238E27FC236}">
                        <a16:creationId xmlns:a16="http://schemas.microsoft.com/office/drawing/2014/main" id="{41D8806D-E63A-41D2-A3B6-249FEA5AA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10290" y="2213374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Connecteur droit avec flèche 41">
                    <a:extLst>
                      <a:ext uri="{FF2B5EF4-FFF2-40B4-BE49-F238E27FC236}">
                        <a16:creationId xmlns:a16="http://schemas.microsoft.com/office/drawing/2014/main" id="{D04FBFDD-FF24-4B56-BA20-750417D4BB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14630" y="2213373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Groupe 42">
                  <a:extLst>
                    <a:ext uri="{FF2B5EF4-FFF2-40B4-BE49-F238E27FC236}">
                      <a16:creationId xmlns:a16="http://schemas.microsoft.com/office/drawing/2014/main" id="{79A4E44E-B60D-4A77-B519-344FFBABFFDC}"/>
                    </a:ext>
                  </a:extLst>
                </p:cNvPr>
                <p:cNvGrpSpPr/>
                <p:nvPr/>
              </p:nvGrpSpPr>
              <p:grpSpPr>
                <a:xfrm flipV="1">
                  <a:off x="3572212" y="3428999"/>
                  <a:ext cx="2843387" cy="100639"/>
                  <a:chOff x="694267" y="2159000"/>
                  <a:chExt cx="3699933" cy="0"/>
                </a:xfrm>
              </p:grpSpPr>
              <p:cxnSp>
                <p:nvCxnSpPr>
                  <p:cNvPr id="44" name="Connecteur droit 43">
                    <a:extLst>
                      <a:ext uri="{FF2B5EF4-FFF2-40B4-BE49-F238E27FC236}">
                        <a16:creationId xmlns:a16="http://schemas.microsoft.com/office/drawing/2014/main" id="{9DD07C99-3DC2-4AD8-B692-E6287FC00912}"/>
                      </a:ext>
                    </a:extLst>
                  </p:cNvPr>
                  <p:cNvCxnSpPr/>
                  <p:nvPr/>
                </p:nvCxnSpPr>
                <p:spPr>
                  <a:xfrm>
                    <a:off x="694267" y="2159000"/>
                    <a:ext cx="3699933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Connecteur droit avec flèche 44">
                    <a:extLst>
                      <a:ext uri="{FF2B5EF4-FFF2-40B4-BE49-F238E27FC236}">
                        <a16:creationId xmlns:a16="http://schemas.microsoft.com/office/drawing/2014/main" id="{EAF6E9F3-AB36-496D-8950-BD9D69BCEC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59934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Connecteur droit avec flèche 45">
                    <a:extLst>
                      <a:ext uri="{FF2B5EF4-FFF2-40B4-BE49-F238E27FC236}">
                        <a16:creationId xmlns:a16="http://schemas.microsoft.com/office/drawing/2014/main" id="{8A600E0B-0F9D-4173-8496-EFB843B1DE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3533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necteur droit avec flèche 46">
                    <a:extLst>
                      <a:ext uri="{FF2B5EF4-FFF2-40B4-BE49-F238E27FC236}">
                        <a16:creationId xmlns:a16="http://schemas.microsoft.com/office/drawing/2014/main" id="{5922F65C-1FA2-4E06-9883-6DC64A7E29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61733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onnecteur droit avec flèche 47">
                    <a:extLst>
                      <a:ext uri="{FF2B5EF4-FFF2-40B4-BE49-F238E27FC236}">
                        <a16:creationId xmlns:a16="http://schemas.microsoft.com/office/drawing/2014/main" id="{E771B78F-8C24-4F99-9E22-53F9D0752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6066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Groupe 54">
                  <a:extLst>
                    <a:ext uri="{FF2B5EF4-FFF2-40B4-BE49-F238E27FC236}">
                      <a16:creationId xmlns:a16="http://schemas.microsoft.com/office/drawing/2014/main" id="{2F5CA8D3-7621-4D5D-84D2-FB64F5903903}"/>
                    </a:ext>
                  </a:extLst>
                </p:cNvPr>
                <p:cNvGrpSpPr/>
                <p:nvPr/>
              </p:nvGrpSpPr>
              <p:grpSpPr>
                <a:xfrm flipV="1">
                  <a:off x="3574296" y="4572000"/>
                  <a:ext cx="2841312" cy="115040"/>
                  <a:chOff x="694267" y="2159000"/>
                  <a:chExt cx="3699933" cy="0"/>
                </a:xfrm>
              </p:grpSpPr>
              <p:cxnSp>
                <p:nvCxnSpPr>
                  <p:cNvPr id="56" name="Connecteur droit 55">
                    <a:extLst>
                      <a:ext uri="{FF2B5EF4-FFF2-40B4-BE49-F238E27FC236}">
                        <a16:creationId xmlns:a16="http://schemas.microsoft.com/office/drawing/2014/main" id="{90C24136-01BC-4F07-977D-9E823472A5BD}"/>
                      </a:ext>
                    </a:extLst>
                  </p:cNvPr>
                  <p:cNvCxnSpPr/>
                  <p:nvPr/>
                </p:nvCxnSpPr>
                <p:spPr>
                  <a:xfrm>
                    <a:off x="694267" y="2159000"/>
                    <a:ext cx="3699933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Connecteur droit avec flèche 56">
                    <a:extLst>
                      <a:ext uri="{FF2B5EF4-FFF2-40B4-BE49-F238E27FC236}">
                        <a16:creationId xmlns:a16="http://schemas.microsoft.com/office/drawing/2014/main" id="{FC9FEC1F-7953-4B2C-8A63-18432D30C6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59934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Connecteur droit avec flèche 57">
                    <a:extLst>
                      <a:ext uri="{FF2B5EF4-FFF2-40B4-BE49-F238E27FC236}">
                        <a16:creationId xmlns:a16="http://schemas.microsoft.com/office/drawing/2014/main" id="{92BD9308-921C-4BBA-8930-360F2417AB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3533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eur droit avec flèche 58">
                    <a:extLst>
                      <a:ext uri="{FF2B5EF4-FFF2-40B4-BE49-F238E27FC236}">
                        <a16:creationId xmlns:a16="http://schemas.microsoft.com/office/drawing/2014/main" id="{2D1A1A1B-DD9C-46B5-9438-F27117610C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61733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Connecteur droit avec flèche 59">
                    <a:extLst>
                      <a:ext uri="{FF2B5EF4-FFF2-40B4-BE49-F238E27FC236}">
                        <a16:creationId xmlns:a16="http://schemas.microsoft.com/office/drawing/2014/main" id="{C0B962D0-EE23-4970-B42A-9276FF274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6066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e 60">
                  <a:extLst>
                    <a:ext uri="{FF2B5EF4-FFF2-40B4-BE49-F238E27FC236}">
                      <a16:creationId xmlns:a16="http://schemas.microsoft.com/office/drawing/2014/main" id="{1B5D6CBE-001E-4114-900F-87D6E4B59732}"/>
                    </a:ext>
                  </a:extLst>
                </p:cNvPr>
                <p:cNvGrpSpPr/>
                <p:nvPr/>
              </p:nvGrpSpPr>
              <p:grpSpPr>
                <a:xfrm rot="19920000" flipV="1">
                  <a:off x="1923203" y="4011913"/>
                  <a:ext cx="1738725" cy="1111"/>
                  <a:chOff x="619614" y="2091070"/>
                  <a:chExt cx="3699931" cy="1111"/>
                </a:xfrm>
              </p:grpSpPr>
              <p:cxnSp>
                <p:nvCxnSpPr>
                  <p:cNvPr id="62" name="Connecteur droit 61">
                    <a:extLst>
                      <a:ext uri="{FF2B5EF4-FFF2-40B4-BE49-F238E27FC236}">
                        <a16:creationId xmlns:a16="http://schemas.microsoft.com/office/drawing/2014/main" id="{12F3D92B-2554-4A29-8F0D-B1C7E77D14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9614" y="2092181"/>
                    <a:ext cx="3699931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Connecteur droit avec flèche 62">
                    <a:extLst>
                      <a:ext uri="{FF2B5EF4-FFF2-40B4-BE49-F238E27FC236}">
                        <a16:creationId xmlns:a16="http://schemas.microsoft.com/office/drawing/2014/main" id="{F7ADEB5C-7B07-4F75-AA25-D9E6C76B12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4301" y="2091072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Connecteur droit avec flèche 63">
                    <a:extLst>
                      <a:ext uri="{FF2B5EF4-FFF2-40B4-BE49-F238E27FC236}">
                        <a16:creationId xmlns:a16="http://schemas.microsoft.com/office/drawing/2014/main" id="{0145BD8C-4E8D-4BB4-B5D1-DA1C4AD647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57899" y="209107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Connecteur droit avec flèche 64">
                    <a:extLst>
                      <a:ext uri="{FF2B5EF4-FFF2-40B4-BE49-F238E27FC236}">
                        <a16:creationId xmlns:a16="http://schemas.microsoft.com/office/drawing/2014/main" id="{33617C86-24EC-4C2A-BB3A-BF598AC60F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96094" y="209107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Connecteur droit avec flèche 65">
                    <a:extLst>
                      <a:ext uri="{FF2B5EF4-FFF2-40B4-BE49-F238E27FC236}">
                        <a16:creationId xmlns:a16="http://schemas.microsoft.com/office/drawing/2014/main" id="{40029973-821D-45A9-89AE-9E1D5E56EC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00431" y="2091071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7" name="Connecteur droit avec flèche 66">
                  <a:extLst>
                    <a:ext uri="{FF2B5EF4-FFF2-40B4-BE49-F238E27FC236}">
                      <a16:creationId xmlns:a16="http://schemas.microsoft.com/office/drawing/2014/main" id="{B84D06E3-9F88-4ACF-A199-F09A2E121343}"/>
                    </a:ext>
                  </a:extLst>
                </p:cNvPr>
                <p:cNvCxnSpPr/>
                <p:nvPr/>
              </p:nvCxnSpPr>
              <p:spPr>
                <a:xfrm>
                  <a:off x="6415617" y="2549438"/>
                  <a:ext cx="0" cy="31496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8" name="Groupe 67">
                  <a:extLst>
                    <a:ext uri="{FF2B5EF4-FFF2-40B4-BE49-F238E27FC236}">
                      <a16:creationId xmlns:a16="http://schemas.microsoft.com/office/drawing/2014/main" id="{1A5B9D02-30AC-4760-9337-BCCED6218EB9}"/>
                    </a:ext>
                  </a:extLst>
                </p:cNvPr>
                <p:cNvGrpSpPr/>
                <p:nvPr/>
              </p:nvGrpSpPr>
              <p:grpSpPr>
                <a:xfrm rot="2236361" flipV="1">
                  <a:off x="6383390" y="3577754"/>
                  <a:ext cx="958150" cy="265674"/>
                  <a:chOff x="694267" y="2159000"/>
                  <a:chExt cx="3699933" cy="0"/>
                </a:xfrm>
              </p:grpSpPr>
              <p:cxnSp>
                <p:nvCxnSpPr>
                  <p:cNvPr id="69" name="Connecteur droit 68">
                    <a:extLst>
                      <a:ext uri="{FF2B5EF4-FFF2-40B4-BE49-F238E27FC236}">
                        <a16:creationId xmlns:a16="http://schemas.microsoft.com/office/drawing/2014/main" id="{78AB6821-9317-4F13-A17E-08331F3C7681}"/>
                      </a:ext>
                    </a:extLst>
                  </p:cNvPr>
                  <p:cNvCxnSpPr/>
                  <p:nvPr/>
                </p:nvCxnSpPr>
                <p:spPr>
                  <a:xfrm>
                    <a:off x="694267" y="2159000"/>
                    <a:ext cx="3699933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Connecteur droit avec flèche 70">
                    <a:extLst>
                      <a:ext uri="{FF2B5EF4-FFF2-40B4-BE49-F238E27FC236}">
                        <a16:creationId xmlns:a16="http://schemas.microsoft.com/office/drawing/2014/main" id="{6C606C5C-1476-4C84-A747-38E59B574C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3533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necteur droit avec flèche 72">
                    <a:extLst>
                      <a:ext uri="{FF2B5EF4-FFF2-40B4-BE49-F238E27FC236}">
                        <a16:creationId xmlns:a16="http://schemas.microsoft.com/office/drawing/2014/main" id="{C35264B1-6C49-4A30-B6E5-526AF7D015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6066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e 73">
                  <a:extLst>
                    <a:ext uri="{FF2B5EF4-FFF2-40B4-BE49-F238E27FC236}">
                      <a16:creationId xmlns:a16="http://schemas.microsoft.com/office/drawing/2014/main" id="{0E541B50-13A6-4282-B519-B7250FD6ABE3}"/>
                    </a:ext>
                  </a:extLst>
                </p:cNvPr>
                <p:cNvGrpSpPr/>
                <p:nvPr/>
              </p:nvGrpSpPr>
              <p:grpSpPr>
                <a:xfrm rot="19380000" flipV="1">
                  <a:off x="6233092" y="4160105"/>
                  <a:ext cx="966253" cy="265674"/>
                  <a:chOff x="694267" y="2159000"/>
                  <a:chExt cx="3699933" cy="0"/>
                </a:xfrm>
              </p:grpSpPr>
              <p:cxnSp>
                <p:nvCxnSpPr>
                  <p:cNvPr id="75" name="Connecteur droit 74">
                    <a:extLst>
                      <a:ext uri="{FF2B5EF4-FFF2-40B4-BE49-F238E27FC236}">
                        <a16:creationId xmlns:a16="http://schemas.microsoft.com/office/drawing/2014/main" id="{8A1DAC0D-A000-45BA-9E20-2B8C49A2D9A4}"/>
                      </a:ext>
                    </a:extLst>
                  </p:cNvPr>
                  <p:cNvCxnSpPr/>
                  <p:nvPr/>
                </p:nvCxnSpPr>
                <p:spPr>
                  <a:xfrm>
                    <a:off x="694267" y="2159000"/>
                    <a:ext cx="3699933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avec flèche 75">
                    <a:extLst>
                      <a:ext uri="{FF2B5EF4-FFF2-40B4-BE49-F238E27FC236}">
                        <a16:creationId xmlns:a16="http://schemas.microsoft.com/office/drawing/2014/main" id="{7A310882-38DB-4133-876D-74F04521E9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59934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necteur droit avec flèche 77">
                    <a:extLst>
                      <a:ext uri="{FF2B5EF4-FFF2-40B4-BE49-F238E27FC236}">
                        <a16:creationId xmlns:a16="http://schemas.microsoft.com/office/drawing/2014/main" id="{4656D29C-1F5E-4050-8809-53CDC18A7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61733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e 79">
                  <a:extLst>
                    <a:ext uri="{FF2B5EF4-FFF2-40B4-BE49-F238E27FC236}">
                      <a16:creationId xmlns:a16="http://schemas.microsoft.com/office/drawing/2014/main" id="{F18BA7D7-864E-447D-A791-2606E88CE400}"/>
                    </a:ext>
                  </a:extLst>
                </p:cNvPr>
                <p:cNvGrpSpPr/>
                <p:nvPr/>
              </p:nvGrpSpPr>
              <p:grpSpPr>
                <a:xfrm rot="20635598" flipV="1">
                  <a:off x="4946998" y="3809063"/>
                  <a:ext cx="1485569" cy="87309"/>
                  <a:chOff x="694267" y="2159000"/>
                  <a:chExt cx="3699933" cy="0"/>
                </a:xfrm>
              </p:grpSpPr>
              <p:cxnSp>
                <p:nvCxnSpPr>
                  <p:cNvPr id="81" name="Connecteur droit 80">
                    <a:extLst>
                      <a:ext uri="{FF2B5EF4-FFF2-40B4-BE49-F238E27FC236}">
                        <a16:creationId xmlns:a16="http://schemas.microsoft.com/office/drawing/2014/main" id="{080BCCCE-3F24-47D7-8E44-5C3388EBEE2A}"/>
                      </a:ext>
                    </a:extLst>
                  </p:cNvPr>
                  <p:cNvCxnSpPr/>
                  <p:nvPr/>
                </p:nvCxnSpPr>
                <p:spPr>
                  <a:xfrm>
                    <a:off x="694267" y="2159000"/>
                    <a:ext cx="3699933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Connecteur droit avec flèche 82">
                    <a:extLst>
                      <a:ext uri="{FF2B5EF4-FFF2-40B4-BE49-F238E27FC236}">
                        <a16:creationId xmlns:a16="http://schemas.microsoft.com/office/drawing/2014/main" id="{C94A644D-6E8D-40C6-8661-0E6048B21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3533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necteur droit avec flèche 84">
                    <a:extLst>
                      <a:ext uri="{FF2B5EF4-FFF2-40B4-BE49-F238E27FC236}">
                        <a16:creationId xmlns:a16="http://schemas.microsoft.com/office/drawing/2014/main" id="{E4200D3C-C717-4297-93FF-4A2FF733F2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6066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8" name="Groupe 87">
                  <a:extLst>
                    <a:ext uri="{FF2B5EF4-FFF2-40B4-BE49-F238E27FC236}">
                      <a16:creationId xmlns:a16="http://schemas.microsoft.com/office/drawing/2014/main" id="{50CDEE00-8769-4E4F-BC78-5ED522893FD2}"/>
                    </a:ext>
                  </a:extLst>
                </p:cNvPr>
                <p:cNvGrpSpPr/>
                <p:nvPr/>
              </p:nvGrpSpPr>
              <p:grpSpPr>
                <a:xfrm rot="960000" flipV="1">
                  <a:off x="4973835" y="4222308"/>
                  <a:ext cx="1477923" cy="100601"/>
                  <a:chOff x="694267" y="2159000"/>
                  <a:chExt cx="3699933" cy="0"/>
                </a:xfrm>
              </p:grpSpPr>
              <p:cxnSp>
                <p:nvCxnSpPr>
                  <p:cNvPr id="89" name="Connecteur droit 88">
                    <a:extLst>
                      <a:ext uri="{FF2B5EF4-FFF2-40B4-BE49-F238E27FC236}">
                        <a16:creationId xmlns:a16="http://schemas.microsoft.com/office/drawing/2014/main" id="{5C53F76F-F9D2-49E4-942D-D69CFDF46F7D}"/>
                      </a:ext>
                    </a:extLst>
                  </p:cNvPr>
                  <p:cNvCxnSpPr/>
                  <p:nvPr/>
                </p:nvCxnSpPr>
                <p:spPr>
                  <a:xfrm>
                    <a:off x="694267" y="2159000"/>
                    <a:ext cx="3699933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onnecteur droit avec flèche 90">
                    <a:extLst>
                      <a:ext uri="{FF2B5EF4-FFF2-40B4-BE49-F238E27FC236}">
                        <a16:creationId xmlns:a16="http://schemas.microsoft.com/office/drawing/2014/main" id="{1C46B83D-4E3A-4BCB-8DB7-959DB4B79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3533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Connecteur droit avec flèche 92">
                    <a:extLst>
                      <a:ext uri="{FF2B5EF4-FFF2-40B4-BE49-F238E27FC236}">
                        <a16:creationId xmlns:a16="http://schemas.microsoft.com/office/drawing/2014/main" id="{D82A8CC5-3702-4D86-9867-2F391F6FCE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6066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e 93">
                  <a:extLst>
                    <a:ext uri="{FF2B5EF4-FFF2-40B4-BE49-F238E27FC236}">
                      <a16:creationId xmlns:a16="http://schemas.microsoft.com/office/drawing/2014/main" id="{D78D5090-48D3-4658-AC93-FEA7B9D8DAD1}"/>
                    </a:ext>
                  </a:extLst>
                </p:cNvPr>
                <p:cNvGrpSpPr/>
                <p:nvPr/>
              </p:nvGrpSpPr>
              <p:grpSpPr>
                <a:xfrm rot="1118558" flipV="1">
                  <a:off x="6391702" y="3838887"/>
                  <a:ext cx="1280946" cy="60117"/>
                  <a:chOff x="694267" y="2159000"/>
                  <a:chExt cx="3699933" cy="0"/>
                </a:xfrm>
              </p:grpSpPr>
              <p:cxnSp>
                <p:nvCxnSpPr>
                  <p:cNvPr id="95" name="Connecteur droit 94">
                    <a:extLst>
                      <a:ext uri="{FF2B5EF4-FFF2-40B4-BE49-F238E27FC236}">
                        <a16:creationId xmlns:a16="http://schemas.microsoft.com/office/drawing/2014/main" id="{E5DA4E36-CAC2-4796-81E1-98A56CA2213B}"/>
                      </a:ext>
                    </a:extLst>
                  </p:cNvPr>
                  <p:cNvCxnSpPr/>
                  <p:nvPr/>
                </p:nvCxnSpPr>
                <p:spPr>
                  <a:xfrm>
                    <a:off x="694267" y="2159000"/>
                    <a:ext cx="3699933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Connecteur droit avec flèche 95">
                    <a:extLst>
                      <a:ext uri="{FF2B5EF4-FFF2-40B4-BE49-F238E27FC236}">
                        <a16:creationId xmlns:a16="http://schemas.microsoft.com/office/drawing/2014/main" id="{A0403213-C60C-4A36-B1DB-54E0BF785E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59934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Connecteur droit avec flèche 97">
                    <a:extLst>
                      <a:ext uri="{FF2B5EF4-FFF2-40B4-BE49-F238E27FC236}">
                        <a16:creationId xmlns:a16="http://schemas.microsoft.com/office/drawing/2014/main" id="{81BBC655-06DC-4C3A-A503-0BC98BFDFB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61733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0" name="Groupe 99">
                  <a:extLst>
                    <a:ext uri="{FF2B5EF4-FFF2-40B4-BE49-F238E27FC236}">
                      <a16:creationId xmlns:a16="http://schemas.microsoft.com/office/drawing/2014/main" id="{617552EC-5EC6-499C-BDBB-C108208B83B2}"/>
                    </a:ext>
                  </a:extLst>
                </p:cNvPr>
                <p:cNvGrpSpPr/>
                <p:nvPr/>
              </p:nvGrpSpPr>
              <p:grpSpPr>
                <a:xfrm rot="20460000" flipV="1">
                  <a:off x="6372725" y="4265766"/>
                  <a:ext cx="1280946" cy="60117"/>
                  <a:chOff x="694267" y="2159000"/>
                  <a:chExt cx="3699933" cy="0"/>
                </a:xfrm>
              </p:grpSpPr>
              <p:cxnSp>
                <p:nvCxnSpPr>
                  <p:cNvPr id="101" name="Connecteur droit 100">
                    <a:extLst>
                      <a:ext uri="{FF2B5EF4-FFF2-40B4-BE49-F238E27FC236}">
                        <a16:creationId xmlns:a16="http://schemas.microsoft.com/office/drawing/2014/main" id="{CFC2BCA5-D2B3-4674-AD81-E3451B372971}"/>
                      </a:ext>
                    </a:extLst>
                  </p:cNvPr>
                  <p:cNvCxnSpPr/>
                  <p:nvPr/>
                </p:nvCxnSpPr>
                <p:spPr>
                  <a:xfrm>
                    <a:off x="694267" y="2159000"/>
                    <a:ext cx="3699933" cy="0"/>
                  </a:xfrm>
                  <a:prstGeom prst="line">
                    <a:avLst/>
                  </a:prstGeom>
                  <a:ln w="38100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Connecteur droit avec flèche 101">
                    <a:extLst>
                      <a:ext uri="{FF2B5EF4-FFF2-40B4-BE49-F238E27FC236}">
                        <a16:creationId xmlns:a16="http://schemas.microsoft.com/office/drawing/2014/main" id="{71459BA5-A65E-42D9-85B6-293153CD43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59934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Connecteur droit avec flèche 103">
                    <a:extLst>
                      <a:ext uri="{FF2B5EF4-FFF2-40B4-BE49-F238E27FC236}">
                        <a16:creationId xmlns:a16="http://schemas.microsoft.com/office/drawing/2014/main" id="{6A14AD11-4970-46D7-BE21-243D2C003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61733" y="2159000"/>
                    <a:ext cx="533400" cy="0"/>
                  </a:xfrm>
                  <a:prstGeom prst="straightConnector1">
                    <a:avLst/>
                  </a:prstGeom>
                  <a:ln w="3810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Connecteur droit 85">
                  <a:extLst>
                    <a:ext uri="{FF2B5EF4-FFF2-40B4-BE49-F238E27FC236}">
                      <a16:creationId xmlns:a16="http://schemas.microsoft.com/office/drawing/2014/main" id="{F9C10C87-DED4-41C1-96C3-60F8D949ACF0}"/>
                    </a:ext>
                  </a:extLst>
                </p:cNvPr>
                <p:cNvCxnSpPr/>
                <p:nvPr/>
              </p:nvCxnSpPr>
              <p:spPr>
                <a:xfrm>
                  <a:off x="7629433" y="2422438"/>
                  <a:ext cx="0" cy="34036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ZoneTexte 107">
                  <a:extLst>
                    <a:ext uri="{FF2B5EF4-FFF2-40B4-BE49-F238E27FC236}">
                      <a16:creationId xmlns:a16="http://schemas.microsoft.com/office/drawing/2014/main" id="{7DC5F25B-6FC6-4A56-956E-956229D884B3}"/>
                    </a:ext>
                  </a:extLst>
                </p:cNvPr>
                <p:cNvSpPr txBox="1"/>
                <p:nvPr/>
              </p:nvSpPr>
              <p:spPr>
                <a:xfrm>
                  <a:off x="4167357" y="1750633"/>
                  <a:ext cx="1670649" cy="7568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err="1"/>
                    <a:t>objet</a:t>
                  </a:r>
                  <a:r>
                    <a:rPr lang="en-US" dirty="0"/>
                    <a:t> </a:t>
                  </a:r>
                  <a:r>
                    <a:rPr lang="en-US" dirty="0" err="1"/>
                    <a:t>diffractant</a:t>
                  </a:r>
                  <a:endParaRPr lang="en-US" dirty="0"/>
                </a:p>
                <a:p>
                  <a:pPr algn="ctr"/>
                  <a:r>
                    <a:rPr lang="en-US" dirty="0"/>
                    <a:t>(</a:t>
                  </a:r>
                  <a:r>
                    <a:rPr lang="el-GR" dirty="0">
                      <a:cs typeface="Lao UI" panose="020B0502040204020203" pitchFamily="34" charset="0"/>
                    </a:rPr>
                    <a:t>ξ</a:t>
                  </a:r>
                  <a:r>
                    <a:rPr lang="fr-FR" dirty="0">
                      <a:cs typeface="Lao UI" panose="020B0502040204020203" pitchFamily="34" charset="0"/>
                    </a:rPr>
                    <a:t>,</a:t>
                  </a:r>
                  <a:r>
                    <a:rPr lang="el-GR" dirty="0">
                      <a:cs typeface="Lao UI" panose="020B0502040204020203" pitchFamily="34" charset="0"/>
                    </a:rPr>
                    <a:t>η</a:t>
                  </a:r>
                  <a:r>
                    <a:rPr lang="en-US" dirty="0"/>
                    <a:t>)</a:t>
                  </a:r>
                </a:p>
              </p:txBody>
            </p:sp>
            <p:sp>
              <p:nvSpPr>
                <p:cNvPr id="109" name="ZoneTexte 108">
                  <a:extLst>
                    <a:ext uri="{FF2B5EF4-FFF2-40B4-BE49-F238E27FC236}">
                      <a16:creationId xmlns:a16="http://schemas.microsoft.com/office/drawing/2014/main" id="{32CF408A-6895-4157-BFBC-A77CDFB29E93}"/>
                    </a:ext>
                  </a:extLst>
                </p:cNvPr>
                <p:cNvSpPr txBox="1"/>
                <p:nvPr/>
              </p:nvSpPr>
              <p:spPr>
                <a:xfrm>
                  <a:off x="7561573" y="2021810"/>
                  <a:ext cx="7008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err="1"/>
                    <a:t>écran</a:t>
                  </a:r>
                  <a:endParaRPr lang="en-US" dirty="0"/>
                </a:p>
              </p:txBody>
            </p:sp>
            <p:sp>
              <p:nvSpPr>
                <p:cNvPr id="111" name="ZoneTexte 110">
                  <a:extLst>
                    <a:ext uri="{FF2B5EF4-FFF2-40B4-BE49-F238E27FC236}">
                      <a16:creationId xmlns:a16="http://schemas.microsoft.com/office/drawing/2014/main" id="{2A632F0A-BE68-4E81-AE7A-AB80586AB984}"/>
                    </a:ext>
                  </a:extLst>
                </p:cNvPr>
                <p:cNvSpPr txBox="1"/>
                <p:nvPr/>
              </p:nvSpPr>
              <p:spPr>
                <a:xfrm>
                  <a:off x="1904148" y="2060461"/>
                  <a:ext cx="12548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err="1"/>
                    <a:t>diaphragme</a:t>
                  </a:r>
                  <a:endParaRPr lang="en-US" dirty="0"/>
                </a:p>
              </p:txBody>
            </p:sp>
            <p:sp>
              <p:nvSpPr>
                <p:cNvPr id="112" name="ZoneTexte 111">
                  <a:extLst>
                    <a:ext uri="{FF2B5EF4-FFF2-40B4-BE49-F238E27FC236}">
                      <a16:creationId xmlns:a16="http://schemas.microsoft.com/office/drawing/2014/main" id="{77DB804A-020B-48D8-96DC-954993244945}"/>
                    </a:ext>
                  </a:extLst>
                </p:cNvPr>
                <p:cNvSpPr txBox="1"/>
                <p:nvPr/>
              </p:nvSpPr>
              <p:spPr>
                <a:xfrm>
                  <a:off x="-229448" y="3843116"/>
                  <a:ext cx="1553303" cy="5406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LASER</a:t>
                  </a:r>
                </a:p>
              </p:txBody>
            </p:sp>
          </p:grp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69EC9D-636F-41C8-9159-60D2E2F04E39}"/>
                </a:ext>
              </a:extLst>
            </p:cNvPr>
            <p:cNvSpPr/>
            <p:nvPr/>
          </p:nvSpPr>
          <p:spPr>
            <a:xfrm>
              <a:off x="1067795" y="3274154"/>
              <a:ext cx="1388363" cy="6337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8621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1A853-0A14-4ED1-8702-BA532ECD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 </a:t>
            </a:r>
            <a:r>
              <a:rPr lang="en-US" dirty="0" err="1"/>
              <a:t>l’analyse</a:t>
            </a:r>
            <a:r>
              <a:rPr lang="en-US" dirty="0"/>
              <a:t> </a:t>
            </a:r>
            <a:r>
              <a:rPr lang="en-US" dirty="0" err="1"/>
              <a:t>spectrale</a:t>
            </a:r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268E568-5606-40EF-B5A0-3BE68CABB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323465"/>
            <a:ext cx="6121639" cy="36782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A69E161-C32B-4819-B025-EFDBF239BB66}"/>
              </a:ext>
            </a:extLst>
          </p:cNvPr>
          <p:cNvSpPr txBox="1"/>
          <p:nvPr/>
        </p:nvSpPr>
        <p:spPr>
          <a:xfrm>
            <a:off x="4362450" y="483870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FFT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AA8ECC-4D9D-4CF7-8991-AAE4EF046B87}"/>
              </a:ext>
            </a:extLst>
          </p:cNvPr>
          <p:cNvSpPr txBox="1"/>
          <p:nvPr/>
        </p:nvSpPr>
        <p:spPr>
          <a:xfrm>
            <a:off x="4362450" y="300803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FFT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CB17895-CED8-47A4-BC7A-F9153B453B45}"/>
              </a:ext>
            </a:extLst>
          </p:cNvPr>
          <p:cNvSpPr txBox="1"/>
          <p:nvPr/>
        </p:nvSpPr>
        <p:spPr>
          <a:xfrm flipH="1">
            <a:off x="7286457" y="3296712"/>
            <a:ext cx="4134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Identification des paramètres de maille et des symmetries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27C010-93FA-4EB2-908C-A7B56F4FC5EB}"/>
              </a:ext>
            </a:extLst>
          </p:cNvPr>
          <p:cNvSpPr txBox="1"/>
          <p:nvPr/>
        </p:nvSpPr>
        <p:spPr>
          <a:xfrm flipH="1">
            <a:off x="1151223" y="1889343"/>
            <a:ext cx="498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err="1"/>
              <a:t>Microscopie</a:t>
            </a:r>
            <a:r>
              <a:rPr lang="en-US" sz="2000" u="sng" dirty="0"/>
              <a:t> </a:t>
            </a:r>
            <a:r>
              <a:rPr lang="en-US" sz="2000" u="sng" dirty="0" err="1"/>
              <a:t>électronique</a:t>
            </a:r>
            <a:r>
              <a:rPr lang="en-US" sz="2000" u="sng" dirty="0"/>
              <a:t> par transmission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F1C4ADE-AD2C-4D75-8B21-4A227B1E06BF}"/>
              </a:ext>
            </a:extLst>
          </p:cNvPr>
          <p:cNvGrpSpPr/>
          <p:nvPr/>
        </p:nvGrpSpPr>
        <p:grpSpPr>
          <a:xfrm>
            <a:off x="5479218" y="2980707"/>
            <a:ext cx="676679" cy="396660"/>
            <a:chOff x="5477630" y="2980707"/>
            <a:chExt cx="676679" cy="39666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71C6E26-8431-4288-987C-54989B0F6BED}"/>
                </a:ext>
              </a:extLst>
            </p:cNvPr>
            <p:cNvSpPr/>
            <p:nvPr/>
          </p:nvSpPr>
          <p:spPr>
            <a:xfrm>
              <a:off x="5477630" y="3259059"/>
              <a:ext cx="128159" cy="1183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BA7CD00-B62D-45BF-BA9D-CA8F44A6BE43}"/>
                </a:ext>
              </a:extLst>
            </p:cNvPr>
            <p:cNvSpPr/>
            <p:nvPr/>
          </p:nvSpPr>
          <p:spPr>
            <a:xfrm>
              <a:off x="6026150" y="3259059"/>
              <a:ext cx="128159" cy="1183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41D30F1-A76E-409E-B89F-3D03879ACCBF}"/>
                </a:ext>
              </a:extLst>
            </p:cNvPr>
            <p:cNvSpPr/>
            <p:nvPr/>
          </p:nvSpPr>
          <p:spPr>
            <a:xfrm>
              <a:off x="6026150" y="2980707"/>
              <a:ext cx="128159" cy="1183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D4A787C-2549-49C5-9B23-27B7D1B88B6C}"/>
                </a:ext>
              </a:extLst>
            </p:cNvPr>
            <p:cNvSpPr/>
            <p:nvPr/>
          </p:nvSpPr>
          <p:spPr>
            <a:xfrm>
              <a:off x="5477630" y="2980707"/>
              <a:ext cx="128159" cy="1183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6C19190-BF71-4AF9-85E8-564177A65FE9}"/>
              </a:ext>
            </a:extLst>
          </p:cNvPr>
          <p:cNvGrpSpPr/>
          <p:nvPr/>
        </p:nvGrpSpPr>
        <p:grpSpPr>
          <a:xfrm>
            <a:off x="5623678" y="4868774"/>
            <a:ext cx="394003" cy="396660"/>
            <a:chOff x="5477630" y="2980707"/>
            <a:chExt cx="394003" cy="39666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7CB1E94A-67C8-4F62-BF21-0D25A072E50C}"/>
                </a:ext>
              </a:extLst>
            </p:cNvPr>
            <p:cNvSpPr/>
            <p:nvPr/>
          </p:nvSpPr>
          <p:spPr>
            <a:xfrm>
              <a:off x="5477630" y="3259059"/>
              <a:ext cx="128159" cy="1183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C7C6CFBA-4092-47D7-B087-54DFD9FD9463}"/>
                </a:ext>
              </a:extLst>
            </p:cNvPr>
            <p:cNvSpPr/>
            <p:nvPr/>
          </p:nvSpPr>
          <p:spPr>
            <a:xfrm>
              <a:off x="5738916" y="3259059"/>
              <a:ext cx="128159" cy="1183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038389D7-E8D9-492B-98C2-AF45B7E07CA7}"/>
                </a:ext>
              </a:extLst>
            </p:cNvPr>
            <p:cNvSpPr/>
            <p:nvPr/>
          </p:nvSpPr>
          <p:spPr>
            <a:xfrm>
              <a:off x="5743474" y="2980707"/>
              <a:ext cx="128159" cy="1183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0DB29DE2-BFC3-4B26-9ED0-8D86DB69BD99}"/>
                </a:ext>
              </a:extLst>
            </p:cNvPr>
            <p:cNvSpPr/>
            <p:nvPr/>
          </p:nvSpPr>
          <p:spPr>
            <a:xfrm>
              <a:off x="5477630" y="2980707"/>
              <a:ext cx="128159" cy="1183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Ellipse 26">
            <a:extLst>
              <a:ext uri="{FF2B5EF4-FFF2-40B4-BE49-F238E27FC236}">
                <a16:creationId xmlns:a16="http://schemas.microsoft.com/office/drawing/2014/main" id="{E285BB19-3F90-4FC8-92D3-D2EA70F94E72}"/>
              </a:ext>
            </a:extLst>
          </p:cNvPr>
          <p:cNvSpPr/>
          <p:nvPr/>
        </p:nvSpPr>
        <p:spPr>
          <a:xfrm>
            <a:off x="5755066" y="3259059"/>
            <a:ext cx="128159" cy="118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A52E5D7-D84A-4DA9-8C8A-04B5DD8767D6}"/>
              </a:ext>
            </a:extLst>
          </p:cNvPr>
          <p:cNvSpPr/>
          <p:nvPr/>
        </p:nvSpPr>
        <p:spPr>
          <a:xfrm>
            <a:off x="5755066" y="2980707"/>
            <a:ext cx="128159" cy="118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D64AB3-1420-4458-BB2C-02773EA2F5D7}"/>
              </a:ext>
            </a:extLst>
          </p:cNvPr>
          <p:cNvSpPr txBox="1"/>
          <p:nvPr/>
        </p:nvSpPr>
        <p:spPr>
          <a:xfrm>
            <a:off x="1852930" y="6155844"/>
            <a:ext cx="396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Thèse Raphael Aeschlimann, 2020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8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FF500C8-69E1-4C44-8399-BE18DF64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Echantillonnage</a:t>
            </a:r>
            <a:endParaRPr lang="en-US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A10D02C-976D-419D-91D7-5659E41B4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3373" y="3089502"/>
            <a:ext cx="5687195" cy="3425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033ED4D-A8C8-4335-8A44-86029C0A2B4C}"/>
                  </a:ext>
                </a:extLst>
              </p:cNvPr>
              <p:cNvSpPr txBox="1"/>
              <p:nvPr/>
            </p:nvSpPr>
            <p:spPr>
              <a:xfrm>
                <a:off x="2548075" y="2720170"/>
                <a:ext cx="12375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033ED4D-A8C8-4335-8A44-86029C0A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075" y="2720170"/>
                <a:ext cx="1237518" cy="369332"/>
              </a:xfrm>
              <a:prstGeom prst="rect">
                <a:avLst/>
              </a:prstGeom>
              <a:blipFill>
                <a:blip r:embed="rId3"/>
                <a:stretch>
                  <a:fillRect l="-7882" r="-4926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F622EF11-3954-45B7-9522-111AAD835001}"/>
              </a:ext>
            </a:extLst>
          </p:cNvPr>
          <p:cNvSpPr txBox="1"/>
          <p:nvPr/>
        </p:nvSpPr>
        <p:spPr>
          <a:xfrm>
            <a:off x="1319886" y="2013087"/>
            <a:ext cx="369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Critère</a:t>
            </a:r>
            <a:r>
              <a:rPr lang="en-US" sz="2400" dirty="0"/>
              <a:t> de Nyquist Shannon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2AF4EC-181B-45CD-B327-CA48C8A9F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3523"/>
            <a:ext cx="6053373" cy="201779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472640B-E42F-4988-B159-BC81F00841F6}"/>
              </a:ext>
            </a:extLst>
          </p:cNvPr>
          <p:cNvSpPr txBox="1"/>
          <p:nvPr/>
        </p:nvSpPr>
        <p:spPr>
          <a:xfrm>
            <a:off x="7681476" y="2013087"/>
            <a:ext cx="284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Repliment</a:t>
            </a:r>
            <a:r>
              <a:rPr lang="en-US" sz="2400" dirty="0"/>
              <a:t> du </a:t>
            </a:r>
            <a:r>
              <a:rPr lang="en-US" sz="2400" dirty="0" err="1"/>
              <a:t>spectre</a:t>
            </a:r>
            <a:endParaRPr lang="en-US" sz="2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C17873-D6E6-4605-AB00-8205BA4CDC06}"/>
              </a:ext>
            </a:extLst>
          </p:cNvPr>
          <p:cNvSpPr txBox="1"/>
          <p:nvPr/>
        </p:nvSpPr>
        <p:spPr>
          <a:xfrm>
            <a:off x="1478481" y="5539104"/>
            <a:ext cx="309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 </a:t>
            </a:r>
            <a:r>
              <a:rPr lang="en-US" dirty="0" err="1"/>
              <a:t>perd</a:t>
            </a:r>
            <a:r>
              <a:rPr lang="en-US" dirty="0"/>
              <a:t>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originale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01102BCC-9679-43C7-80D6-5E77A307DAB2}"/>
                  </a:ext>
                </a:extLst>
              </p:cNvPr>
              <p:cNvSpPr txBox="1"/>
              <p:nvPr/>
            </p:nvSpPr>
            <p:spPr>
              <a:xfrm>
                <a:off x="8211909" y="2583194"/>
                <a:ext cx="1788246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01102BCC-9679-43C7-80D6-5E77A307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909" y="2583194"/>
                <a:ext cx="1788246" cy="397866"/>
              </a:xfrm>
              <a:prstGeom prst="rect">
                <a:avLst/>
              </a:prstGeom>
              <a:blipFill>
                <a:blip r:embed="rId5"/>
                <a:stretch>
                  <a:fillRect l="-5119" r="-4778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80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DD844D-28C9-4037-B3DE-C721BE4E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Problemes</a:t>
            </a:r>
            <a:r>
              <a:rPr lang="en-US" dirty="0"/>
              <a:t> </a:t>
            </a:r>
            <a:r>
              <a:rPr lang="en-US" dirty="0" err="1"/>
              <a:t>d’echantillonage</a:t>
            </a:r>
            <a:endParaRPr lang="en-US" dirty="0"/>
          </a:p>
        </p:txBody>
      </p:sp>
      <p:pic>
        <p:nvPicPr>
          <p:cNvPr id="4" name="Média en ligne 3" title="Fast And Furious' 1970 Dodge Charger R/T - Drag Race!">
            <a:hlinkClick r:id="" action="ppaction://media"/>
            <a:extLst>
              <a:ext uri="{FF2B5EF4-FFF2-40B4-BE49-F238E27FC236}">
                <a16:creationId xmlns:a16="http://schemas.microsoft.com/office/drawing/2014/main" id="{881BB68F-C843-4A80-B4BE-DFE5909F2E5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9469" y="2059305"/>
            <a:ext cx="7993062" cy="449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E0598-B94D-4E3F-9DFA-FB4B19DF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de </a:t>
            </a:r>
            <a:r>
              <a:rPr lang="en-US" dirty="0" err="1"/>
              <a:t>l’etude</a:t>
            </a:r>
            <a:r>
              <a:rPr lang="en-US" dirty="0"/>
              <a:t> </a:t>
            </a:r>
            <a:r>
              <a:rPr lang="en-US" dirty="0" err="1"/>
              <a:t>spectrale</a:t>
            </a:r>
            <a:r>
              <a:rPr lang="en-US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C8082A-2FE1-4051-A657-ACF77ECD6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917"/>
          <a:stretch/>
        </p:blipFill>
        <p:spPr>
          <a:xfrm>
            <a:off x="270655" y="4728768"/>
            <a:ext cx="6867402" cy="1805382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F33F33-DFA4-41BA-BC9B-E8EB73EF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99" y="2754380"/>
            <a:ext cx="3678481" cy="2423225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1EAB44-39D0-4ABA-A20F-8D233E04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28" y="2262328"/>
            <a:ext cx="5393055" cy="229432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D49608C-F848-4BA9-B04E-8B813C8A4BA3}"/>
              </a:ext>
            </a:extLst>
          </p:cNvPr>
          <p:cNvSpPr txBox="1"/>
          <p:nvPr/>
        </p:nvSpPr>
        <p:spPr>
          <a:xfrm>
            <a:off x="2057400" y="39659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605F5A-AD7B-4846-AFD2-3E4A6424B344}"/>
              </a:ext>
            </a:extLst>
          </p:cNvPr>
          <p:cNvSpPr txBox="1"/>
          <p:nvPr/>
        </p:nvSpPr>
        <p:spPr>
          <a:xfrm>
            <a:off x="3009881" y="1812640"/>
            <a:ext cx="197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Filtrage</a:t>
            </a:r>
            <a:r>
              <a:rPr lang="en-US" sz="2400" dirty="0"/>
              <a:t> simple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CA5A5C5-BFFE-4863-A1BF-FE8A753B73CE}"/>
              </a:ext>
            </a:extLst>
          </p:cNvPr>
          <p:cNvSpPr txBox="1"/>
          <p:nvPr/>
        </p:nvSpPr>
        <p:spPr>
          <a:xfrm>
            <a:off x="2529097" y="4352863"/>
            <a:ext cx="2350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Analyse</a:t>
            </a:r>
            <a:r>
              <a:rPr lang="en-US" sz="2400" dirty="0"/>
              <a:t> </a:t>
            </a:r>
            <a:r>
              <a:rPr lang="en-US" sz="2400" dirty="0" err="1"/>
              <a:t>spectrale</a:t>
            </a:r>
            <a:endParaRPr lang="en-US" sz="2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00A2272-E9B9-4923-B796-CBB7FA9A9A1E}"/>
              </a:ext>
            </a:extLst>
          </p:cNvPr>
          <p:cNvSpPr txBox="1"/>
          <p:nvPr/>
        </p:nvSpPr>
        <p:spPr>
          <a:xfrm>
            <a:off x="8120457" y="2274305"/>
            <a:ext cx="269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Filtrage</a:t>
            </a:r>
            <a:r>
              <a:rPr lang="en-US" sz="2400" dirty="0"/>
              <a:t> + </a:t>
            </a:r>
            <a:r>
              <a:rPr lang="en-US" sz="2400" dirty="0" err="1"/>
              <a:t>analyse</a:t>
            </a:r>
            <a:r>
              <a:rPr lang="en-US" sz="2400" dirty="0"/>
              <a:t> IA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693152-C6DD-4030-94C1-4182AFB9A619}"/>
              </a:ext>
            </a:extLst>
          </p:cNvPr>
          <p:cNvSpPr txBox="1"/>
          <p:nvPr/>
        </p:nvSpPr>
        <p:spPr>
          <a:xfrm>
            <a:off x="7513315" y="5289688"/>
            <a:ext cx="3966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Lors d’un salon des professionnels de la sécurité publique, à Shenzhen, en Chine, le 30 octobre. BOBBY YIP / REUTERS</a:t>
            </a:r>
          </a:p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Le Monde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96CD6A-A554-4DDF-A2BB-814DE9988933}"/>
              </a:ext>
            </a:extLst>
          </p:cNvPr>
          <p:cNvSpPr txBox="1"/>
          <p:nvPr/>
        </p:nvSpPr>
        <p:spPr>
          <a:xfrm>
            <a:off x="1721246" y="6481319"/>
            <a:ext cx="396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Thèse Raphael Aeschlimann, 2020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40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135929F-38CD-4646-89FF-09E26C01A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46" y="855557"/>
            <a:ext cx="7730044" cy="57668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0FCE8B8-4B3A-4BF5-9AE1-896580912717}"/>
              </a:ext>
            </a:extLst>
          </p:cNvPr>
          <p:cNvSpPr txBox="1"/>
          <p:nvPr/>
        </p:nvSpPr>
        <p:spPr>
          <a:xfrm>
            <a:off x="9906000" y="138176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</a:t>
            </a:r>
            <a:r>
              <a:rPr lang="en-US" dirty="0" err="1"/>
              <a:t>analogique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A103C3-7A97-4721-B692-0DE552C35C0A}"/>
              </a:ext>
            </a:extLst>
          </p:cNvPr>
          <p:cNvSpPr txBox="1"/>
          <p:nvPr/>
        </p:nvSpPr>
        <p:spPr>
          <a:xfrm>
            <a:off x="9906000" y="3069828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Echantillonage</a:t>
            </a:r>
            <a:r>
              <a:rPr lang="en-US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E89C35-25F3-4689-A141-ABED173A9753}"/>
              </a:ext>
            </a:extLst>
          </p:cNvPr>
          <p:cNvSpPr txBox="1"/>
          <p:nvPr/>
        </p:nvSpPr>
        <p:spPr>
          <a:xfrm>
            <a:off x="9906000" y="4387334"/>
            <a:ext cx="125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Crenelage</a:t>
            </a:r>
            <a:r>
              <a:rPr lang="en-US" dirty="0"/>
              <a:t>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ED7DA-38D2-4D33-A9EA-18697F4554BF}"/>
              </a:ext>
            </a:extLst>
          </p:cNvPr>
          <p:cNvSpPr txBox="1"/>
          <p:nvPr/>
        </p:nvSpPr>
        <p:spPr>
          <a:xfrm>
            <a:off x="9905999" y="570484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7309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1467</TotalTime>
  <Words>163</Words>
  <Application>Microsoft Office PowerPoint</Application>
  <PresentationFormat>Grand écran</PresentationFormat>
  <Paragraphs>42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Cambria Math</vt:lpstr>
      <vt:lpstr>Corbel</vt:lpstr>
      <vt:lpstr>Gill Sans MT</vt:lpstr>
      <vt:lpstr>Wingdings 2</vt:lpstr>
      <vt:lpstr>Dividende</vt:lpstr>
      <vt:lpstr>LP 12 : Traitement du signal. ETUDE SPECTRALE.</vt:lpstr>
      <vt:lpstr>Composition spéctrale d’un signal périodique</vt:lpstr>
      <vt:lpstr>Composition spectrale d’un signal periodique</vt:lpstr>
      <vt:lpstr>Filtrage spatial </vt:lpstr>
      <vt:lpstr>Application de l’analyse spectrale</vt:lpstr>
      <vt:lpstr>Echantillonnage</vt:lpstr>
      <vt:lpstr>Problemes d’echantillonage</vt:lpstr>
      <vt:lpstr>Applications de l’etude spectrale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 12 : Traitement du signal. ETUDE SPECTRALE</dc:title>
  <dc:creator>Raphaël Aeschlimann</dc:creator>
  <cp:lastModifiedBy>Raphaël Aeschlimann</cp:lastModifiedBy>
  <cp:revision>37</cp:revision>
  <dcterms:created xsi:type="dcterms:W3CDTF">2020-10-03T11:57:11Z</dcterms:created>
  <dcterms:modified xsi:type="dcterms:W3CDTF">2021-06-26T12:48:23Z</dcterms:modified>
</cp:coreProperties>
</file>